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379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4" r:id="rId17"/>
    <p:sldId id="395" r:id="rId18"/>
    <p:sldId id="401" r:id="rId19"/>
    <p:sldId id="403" r:id="rId20"/>
    <p:sldId id="404" r:id="rId21"/>
    <p:sldId id="402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725926-350C-471E-ABCD-1D6D5BE769DA}">
          <p14:sldIdLst>
            <p14:sldId id="256"/>
            <p14:sldId id="258"/>
            <p14:sldId id="379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</p14:sldIdLst>
        </p14:section>
        <p14:section name="Раздел без заголовка" id="{8D27C9E9-EC07-4D42-8696-901C8F72DBCE}">
          <p14:sldIdLst>
            <p14:sldId id="391"/>
            <p14:sldId id="392"/>
            <p14:sldId id="394"/>
            <p14:sldId id="395"/>
            <p14:sldId id="401"/>
            <p14:sldId id="403"/>
            <p14:sldId id="404"/>
            <p14:sldId id="402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Оленин" initials="СО" lastIdx="1" clrIdx="0">
    <p:extLst>
      <p:ext uri="{19B8F6BF-5375-455C-9EA6-DF929625EA0E}">
        <p15:presenceInfo xmlns:p15="http://schemas.microsoft.com/office/powerpoint/2012/main" userId="5308f61beb644f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61D"/>
    <a:srgbClr val="EE9921"/>
    <a:srgbClr val="EFAB25"/>
    <a:srgbClr val="EFA91D"/>
    <a:srgbClr val="81B4F7"/>
    <a:srgbClr val="2F59F1"/>
    <a:srgbClr val="5F80F4"/>
    <a:srgbClr val="599CF5"/>
    <a:srgbClr val="FAD174"/>
    <a:srgbClr val="F2A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F760-34E8-4422-A0DD-CBB68F33A81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87B63-BF6F-43CF-AC0A-8462AB14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3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8210E-1D46-48E3-9931-53E1688CC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8BA9A2-E9AE-4587-BE51-C0AA12A37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2DCCF-A84D-4A08-9A6C-4200AE23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7B4FB-5499-4474-9B4B-72AFCB96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07BCF-9843-4494-9DB8-99693511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6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15E3B-198C-4022-919E-44790082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FF9414-0CB5-444F-8F06-346136C3C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BA4DE-4D07-4434-94A4-ECD19319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2AAA1-D127-479F-A6B7-F107D246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376D3-CD6E-4D3C-9490-185A5803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7FA989-5922-4563-9E5C-FA40BC731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07CBF7-4655-4B0C-898C-93A692C8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97759-C93E-4440-8E44-F12D7A84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7EB18-B701-4313-A284-9A266392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A90AE-B6CA-4EB7-9836-AB967441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8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1F5FB-7830-49ED-BCCB-63BE32B0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2E3F-FF0A-4619-818F-C3AB001A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1FC41-82F5-40DE-B936-A4168BAF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2E4F3-88AA-4471-B28E-19F2A911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F76D7-B690-433A-979D-B2F1DE94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5E800-12EF-4E3A-B426-F826DC63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49F741-CCAA-4138-96FC-73D097BF6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9925B-9E1A-4AF6-BC02-F37E1F05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2C353-5CE8-4B19-A2C8-E5088CB0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AF10A-8D05-4845-8D3C-6F9A2031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1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BA1E6-2248-4049-8AB2-5B2E4508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BC7A1-2C18-4B60-8337-DCDD9B4E5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413B67-13D4-47CA-9769-97499B01E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0FDC5-2C0A-40FF-B25F-0776EFF5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968FB4-E52E-4C01-9455-6591B8FC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7B7F0-6D3B-4470-8315-ABC26B28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5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CC8A6-D5D5-4822-9C62-75F30FB5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18E54-ED6C-447B-A196-A6CFD8E7C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3EAB96-FACE-47B3-85D2-E60A1A87C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37067C-2565-4A42-9C23-ED9FB5715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577BC5-0644-4DDC-B357-B057E1E76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5F6183-317D-4704-99EE-E7EB76BC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8C2A36-00AD-4C31-9368-A421A435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7E09B4-0D95-4ABD-9EEA-E756B6CE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45264-F18F-4204-B4E6-6F198A12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E7A2B7-0A55-452A-83AC-F099694F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27B89A-AF84-4BFE-9046-F49E8F65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0425A3-238B-4073-91E1-9E5B7220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5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26F105-CA83-466B-B034-396CA828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5301-9E66-4440-9323-D44CE024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AAB682-AD2B-4C3C-A87B-64AF0130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6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7C9DB-3EEB-490D-B03C-32DEAB41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013BE-0587-4DB8-B5B2-5C759DCA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4F8A04-8948-4FBE-89C4-34E8DBF2D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E23A3-D4B7-4CBE-8055-BCD498DB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8D2D2B-1FB9-4708-9BEA-EC20C6E0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05B4B8-312D-48A6-9AD9-735D2D3C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2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92B1-DD3E-48B0-ABE6-8A2C1916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B451EE-7197-4C19-A597-0BF0B2945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BAE53-F877-482F-B1BE-0129D845C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4EEDC-573B-4415-A58B-796EED61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177E80-2220-478A-9475-8CF2931B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46212A-BDB3-40D0-BA98-3B45DD0B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3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D4EF0-DDA2-4A7C-8F2B-8424A22D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4F887-4069-44EB-A6D8-D1FD79D3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8B3B4-2187-44FE-A51B-3751D038A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51F8-1BE6-42F9-9F7B-003F58DE035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94B11-2D73-44DA-9FB1-E2EFB871D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884180-4CAA-46C1-8851-D37B747A5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CEA3-B756-44A1-BCE0-CD58AD896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cid:18c91292e73f6feac29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49564D6-63A7-4E7D-AE4D-39A1FDBE2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3DA8FCE-F89F-4B41-8C33-06FA7C23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CC9402E-D0E0-4109-9E7A-2562860C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E01B62B-367D-4BFE-9D8F-633F65EB0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-1" y="-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31C9BF-5C99-467E-BC57-CC111E90DA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 b="13675"/>
          <a:stretch/>
        </p:blipFill>
        <p:spPr>
          <a:xfrm>
            <a:off x="156757" y="108066"/>
            <a:ext cx="1555665" cy="867515"/>
          </a:xfrm>
          <a:prstGeom prst="rect">
            <a:avLst/>
          </a:prstGeom>
          <a:noFill/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4DEED4-DDDF-4129-9A27-3B2ED973C26F}"/>
              </a:ext>
            </a:extLst>
          </p:cNvPr>
          <p:cNvSpPr txBox="1"/>
          <p:nvPr/>
        </p:nvSpPr>
        <p:spPr>
          <a:xfrm>
            <a:off x="3201323" y="2554433"/>
            <a:ext cx="5493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</a:t>
            </a:r>
          </a:p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ГЭТ </a:t>
            </a:r>
            <a:r>
              <a:rPr lang="ru-RU" sz="36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ЛКК 2.0</a:t>
            </a:r>
          </a:p>
        </p:txBody>
      </p:sp>
    </p:spTree>
    <p:extLst>
      <p:ext uri="{BB962C8B-B14F-4D97-AF65-F5344CB8AC3E}">
        <p14:creationId xmlns:p14="http://schemas.microsoft.com/office/powerpoint/2010/main" val="25301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«Показания»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2805" y="848941"/>
            <a:ext cx="81469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содержит три подраздела: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функционал передачи показаний по всем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информация обо всех принятых показаниях, по каждому ПУ в рамках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функционал предварительного расчета с целью выполнения авансовой оплаты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6291" y="2644786"/>
            <a:ext cx="508515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«Показания»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возможных ошибок ввода, применяются лимиты завышения показаний: если показания, которые пользователь пытается передать слишком велики, ему выдаётся сообщение с предупреждением.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этом, если пользователь уверен в корректности передаваемых значений, в открывшемся окне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нажать кнопку «Передать внесённые показания», для возврата к вводу показаний нужно нажать «Отмена».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/>
          <a:stretch/>
        </p:blipFill>
        <p:spPr bwMode="auto">
          <a:xfrm>
            <a:off x="511327" y="2313367"/>
            <a:ext cx="2564778" cy="4396187"/>
          </a:xfrm>
          <a:prstGeom prst="rect">
            <a:avLst/>
          </a:prstGeom>
          <a:ln w="9525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chesanovskaya.ka\AppData\Local\Microsoft\Windows\INetCache\Content.Word\IMG_79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"/>
          <a:stretch/>
        </p:blipFill>
        <p:spPr bwMode="auto">
          <a:xfrm>
            <a:off x="3076105" y="2313367"/>
            <a:ext cx="2542360" cy="438836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03849" y="2855343"/>
            <a:ext cx="793630" cy="3623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«Показания»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1275" y="1549652"/>
            <a:ext cx="578064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предназначен для просмотра информации о потребленных ресурсах по каждому ПУ за каждый период предыдущего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отражена в таблице и на графике (объем коммунального ресурса за период при нажатии на точки на графике).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имеется возможность фильтрации записей в таблице: режим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принятые к учету»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просматривать только те показания, по которым были выполнены начисления в предыдущих периодах.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имеется фильтр по виду ресурса, который позволяет просматривать показания по конкретному виду ресурса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показаний, расхода и способа передачи за конкретный период необходимо нажать на нужный период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35" y="1076802"/>
            <a:ext cx="2534170" cy="555345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84117" y="1613140"/>
            <a:ext cx="795181" cy="3709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«Показания»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8726" y="1148477"/>
            <a:ext cx="48432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доступен из различных сервисов системы: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показаний во всплывающем окне об успешной передаче в подразделе «Показания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«Показания», подразделе «Предварительный расчет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«Оплата», подразделе «Оплата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предварительного расчета необходимо выбрать соответствующую функцию в любом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разделов. Система выполнит предварительный расчет, основываясь на переданных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текущем периоде) и соответствующих услугам тарифах.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еще не были переданы, то расчет будет выполнен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нормативам.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598" t="527" r="634"/>
          <a:stretch/>
        </p:blipFill>
        <p:spPr bwMode="auto">
          <a:xfrm>
            <a:off x="142182" y="1676400"/>
            <a:ext cx="2396040" cy="4114800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 r="10542"/>
          <a:stretch/>
        </p:blipFill>
        <p:spPr bwMode="auto">
          <a:xfrm>
            <a:off x="2523432" y="1676400"/>
            <a:ext cx="2381250" cy="4114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4904682" y="1676400"/>
            <a:ext cx="2434436" cy="411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4057" y="964912"/>
            <a:ext cx="3797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«Предварительный расчет»</a:t>
            </a:r>
          </a:p>
        </p:txBody>
      </p:sp>
    </p:spTree>
    <p:extLst>
      <p:ext uri="{BB962C8B-B14F-4D97-AF65-F5344CB8AC3E}">
        <p14:creationId xmlns:p14="http://schemas.microsoft.com/office/powerpoint/2010/main" val="3789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«Начисления»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9176" y="1549652"/>
            <a:ext cx="55526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«Начисления» представлена история начислений в рамках предыдущего года.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отражена в таблице (по каждой услуге отдельно) и на графике (общая сумма начислений за период при нажатии на точки на графике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Clr>
                <a:schemeClr val="accent1"/>
              </a:buClr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подробной информации за конкретный период и по конкретному поставщику необходимо нажать на нужный период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поставщика.</a:t>
            </a:r>
          </a:p>
          <a:p>
            <a:pPr>
              <a:buClr>
                <a:schemeClr val="accent1"/>
              </a:buClr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при раскрытии периода появляется кнопка «Открыть квитанцию» для просмотра и скачивания квитанции в формате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PDF.</a:t>
            </a:r>
          </a:p>
          <a:p>
            <a:pPr>
              <a:buClr>
                <a:schemeClr val="accent1"/>
              </a:buClr>
            </a:pP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t="3736"/>
          <a:stretch/>
        </p:blipFill>
        <p:spPr bwMode="auto">
          <a:xfrm>
            <a:off x="276045" y="1232826"/>
            <a:ext cx="2763107" cy="4883621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152" y="1232826"/>
            <a:ext cx="2774785" cy="4883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382219" y="2027208"/>
            <a:ext cx="1420040" cy="465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3079" y="3812875"/>
            <a:ext cx="1301038" cy="3364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«Оплата»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7356" y="1033677"/>
            <a:ext cx="52949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два подраздела:</a:t>
            </a:r>
          </a:p>
          <a:p>
            <a:pPr marL="285750" indent="-285750"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«Оплата услуг»</a:t>
            </a:r>
          </a:p>
          <a:p>
            <a:pPr marL="285750" indent="-285750"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"/>
          <a:stretch/>
        </p:blipFill>
        <p:spPr bwMode="auto">
          <a:xfrm>
            <a:off x="360059" y="2083724"/>
            <a:ext cx="2625725" cy="451485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785" y="2083724"/>
            <a:ext cx="5777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«Оплата услуг»</a:t>
            </a:r>
          </a:p>
          <a:p>
            <a:pPr>
              <a:buClr>
                <a:schemeClr val="accent1"/>
              </a:buClr>
              <a:buSzPct val="107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по каждому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ЛС отдельно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платежа, указав нужное значение;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оплаты;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детализацию по поставщикам услуг. </a:t>
            </a:r>
          </a:p>
          <a:p>
            <a:pPr>
              <a:buClr>
                <a:schemeClr val="accent1"/>
              </a:buClr>
              <a:buSzPct val="107000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задолженности автоматически указывается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лицевого счета. 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суммы оплаты необходимо установить курсор в окно суммы и ввести новое значение, нажать «Оплатить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Clr>
                <a:schemeClr val="accent1"/>
              </a:buClr>
              <a:buSzPct val="107000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окне выбрать способ оплаты: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SberPay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«Система быстрых платежей (СБП)», оплата новой банковской картой или сохраненной ранее банковской картой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7000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"/>
          <a:stretch/>
        </p:blipFill>
        <p:spPr bwMode="auto">
          <a:xfrm>
            <a:off x="3005882" y="2083724"/>
            <a:ext cx="2629484" cy="45210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3079" y="2648309"/>
            <a:ext cx="1093172" cy="3623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785" y="1595021"/>
            <a:ext cx="296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«Оплата услуг»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464" y="4028536"/>
            <a:ext cx="2311879" cy="4140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«Оплата»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0066" y="1676400"/>
            <a:ext cx="535339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Clr>
                <a:schemeClr val="accent1"/>
              </a:buClr>
              <a:buSzPct val="107000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позволяет подключить автоматическое списание денежных средств в счет погашения задолженности по ЛС, редактировать настройки подключенного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отключать услугу.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подключается отдельно по каждому лицевому счету. Для подключения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учетной записи привязано несколько ЛС, в выпадающем списке привязанных ЛС в правом верхнем углу нужно выбрать тот, для которого необходимо подключить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«Подключить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открывшейся форме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списания. Доступны три способа списания: в назначенный день (с 1 по 27 число месяца), в последний день месяца или по факту выставления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списания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банковскую карту, привязанную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ранее или отметить флажок «Новая карта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«Подключить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можно скорректировать указанные ранее данные и нажать кнопку «Зарегистрировать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7000"/>
            </a:pP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7000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/>
          <a:stretch/>
        </p:blipFill>
        <p:spPr bwMode="auto">
          <a:xfrm>
            <a:off x="228352" y="1896313"/>
            <a:ext cx="2341585" cy="404838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427" y="1894814"/>
            <a:ext cx="1806311" cy="4048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738" y="1894813"/>
            <a:ext cx="1875900" cy="4048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11946" y="1114585"/>
            <a:ext cx="296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«Оплата услуг»</a:t>
            </a:r>
          </a:p>
        </p:txBody>
      </p:sp>
    </p:spTree>
    <p:extLst>
      <p:ext uri="{BB962C8B-B14F-4D97-AF65-F5344CB8AC3E}">
        <p14:creationId xmlns:p14="http://schemas.microsoft.com/office/powerpoint/2010/main" val="37040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«Оплата»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3269" y="1364986"/>
            <a:ext cx="43475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«История»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завершения процедуры оплаты и подтверждения платежа банком, новый платеж отражается в подразделе «История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>
              <a:buClr>
                <a:schemeClr val="accent1"/>
              </a:buClr>
              <a:buSzPct val="107000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чека в правой части таблицы размещена кнопка «чек», позволяющая вывести на экран документ об оплате. Документ можно сохранить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распечатать.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7000"/>
            </a:pP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7000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"/>
          <a:stretch/>
        </p:blipFill>
        <p:spPr bwMode="auto">
          <a:xfrm>
            <a:off x="360058" y="1364986"/>
            <a:ext cx="2682399" cy="4566824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4005"/>
          <a:stretch/>
        </p:blipFill>
        <p:spPr bwMode="auto">
          <a:xfrm>
            <a:off x="3042457" y="1364986"/>
            <a:ext cx="2175216" cy="456682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39019" y="1891772"/>
            <a:ext cx="1334216" cy="3769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«Заявления»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4126" y="2791274"/>
            <a:ext cx="5473929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только в случае указания и подтверждения адреса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содержит функционал обратной связи и предназначен для удаленного информационного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взаимодействия. </a:t>
            </a:r>
          </a:p>
          <a:p>
            <a:pPr>
              <a:buClr>
                <a:schemeClr val="accent1"/>
              </a:buClr>
              <a:buSzPct val="107000"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583" y="1447739"/>
            <a:ext cx="5597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содержит три подраздела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вопрос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«Заявления»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0" y="1440732"/>
            <a:ext cx="6086212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«Журнал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содержит упорядоченный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заявлений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для просмотра заявлений и ответов на них.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заявлений представлен в виде таблицы, в которой содержится информация о номере заявления, времени и дате подачи заявления, теме и статусе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конкретного заявления под основной информацией о заявлении отображается текст заявления и ответ Общества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может оценить качество предоставленного ответа на каждое отдельное обращение. По обращениям в статусе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«Завершено»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оценки в блоке «Пожалуйста, оцените качество предоставленного ответа», который появляется в подразделе «Журнал» при выборе конкретного заявления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/>
          <a:stretch/>
        </p:blipFill>
        <p:spPr bwMode="auto">
          <a:xfrm>
            <a:off x="360059" y="1428769"/>
            <a:ext cx="2829560" cy="437324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619" y="1440732"/>
            <a:ext cx="2097275" cy="4361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22694" y="1984075"/>
            <a:ext cx="733246" cy="3709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295417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«Заявления»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895" y="1022548"/>
            <a:ext cx="62511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«Заявления»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используется для официального направления типовых заявлений.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направления заявления необходимо в подразделе «Заявление» заполнить поле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«Тема»,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выбрав наиболее подходящую из выпадающего списка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темы необходимо заполнить обязательные поля формы (отмечены знаком «звездочка»). В поле «Комментарий» ввести описание возникшей проблемы, предложение или дополнительную информацию. Обязательно приложить подтверждающие документы (отмечены знаком «звездочка»): скан-копии, подтверждающие фотографии, правоустанавливающие документы и др. в форматах PDF, PNG, JPEG, TIFF, общим размером до 25 Мб.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к качеству документов можно ознакомиться в памятке, расположенной перед полями для загрузки документов. 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всей необходимой информации нажать «Оправить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вида заявления установлен свой срок ответа. В указанный срок в ЛКК должен появиться ответ на заявление пользователя, о чем свидетельствует статус «Обработано». Ответы предоставляются в текстовом виде в разделе «Журнал заявлений» или на электронную почту, к ответам могут быть приложены документы в формате PDF.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60" y="1066800"/>
            <a:ext cx="1996148" cy="5541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122" y="1066800"/>
            <a:ext cx="2198656" cy="5541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97147" y="1393945"/>
            <a:ext cx="679104" cy="3114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0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МОБИЛЬНОГО ПРИЛОЖЕНИЯ «ГЭТ ЛКК </a:t>
            </a:r>
            <a:r>
              <a:rPr lang="ru-RU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2.0»</a:t>
            </a:r>
            <a:endParaRPr lang="ru-RU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53DBAF-13DA-447A-A08F-B59F4574579C}"/>
              </a:ext>
            </a:extLst>
          </p:cNvPr>
          <p:cNvSpPr txBox="1"/>
          <p:nvPr/>
        </p:nvSpPr>
        <p:spPr>
          <a:xfrm>
            <a:off x="556952" y="1172671"/>
            <a:ext cx="10482349" cy="51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жилищно-коммунальных услуг картой, «СБП»,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SberPay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Gazprom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ередача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 приборов учета с 1 по 25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росмотр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платежей и начислений за любой расчетный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росмотр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расчета суммы оплаты по переданным показаниям приборов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лицевым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одача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(заявление, жалоба, благодарность и др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и получение развернутого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росмотр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ранее направленных обращений/вопросов и ответы на них, а также оценка качества предоставленных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подписки на электронную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лицевыми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одключение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629AD8"/>
              </a:buClr>
              <a:buSzPct val="14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платежного документа за актуальный или предыдущий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</a:t>
            </a:r>
            <a:endParaRPr lang="ru-RU" sz="1400" dirty="0">
              <a:solidFill>
                <a:srgbClr val="26262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«Заявления»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1462" y="1180320"/>
            <a:ext cx="62511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«Задать вопрос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«Задать вопрос» предназначен для направления в адрес Общества вопросов, с целью получения разъяснений или другой уточняющей информации. Воспользоваться этой функцией могут потребители и другие пользователи сайта.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задать вопрос необходимо перейти в соответствующую вкладку, выбрать нужный лицевой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счет, ввести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«Текст сообщения» свой вопрос,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приложить файл или несколько файлов, подтвердить свое согласие на обработку персональных данных и согласие с условиями соглашения об использовании простой электронной подписи, нажать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Отправить».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заявление пользователь получает непосредственно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адрес электронной почты, указанный пользователем в разделе «Профиль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76" y="1180320"/>
            <a:ext cx="2292196" cy="5395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872" y="1180320"/>
            <a:ext cx="2193396" cy="5395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16657" y="1676400"/>
            <a:ext cx="905773" cy="307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26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«Профиль»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307068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 descr="C:\Users\chesanovskaya.ka\AppData\Local\Microsoft\Windows\INetCache\Content.Word\IMG_81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9" y="1248814"/>
            <a:ext cx="2736294" cy="5334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355608" y="124881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состоит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лицевые счета – управление лицевыми счетами, подключенными к учетной записи пользователя;</a:t>
            </a: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одписки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изменение параметров получения на электронную почту квитанции (платежного документа) и другой информации;</a:t>
            </a: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– добавление новых карт или удаление старых;</a:t>
            </a: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втоплатежи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управление настройками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привязанных к ним банковских карт;</a:t>
            </a: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пароль – изменение логина и пароля;</a:t>
            </a: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онтакты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изменение контактных данных: адреса электронной почты, номера мобильного телефона;</a:t>
            </a: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– просмотр общей информации о приложении;</a:t>
            </a: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ознакомление с политикой конфиденциальности и руководством пользователя;</a:t>
            </a:r>
          </a:p>
          <a:p>
            <a:pPr marL="285750" indent="-28575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ЛК.</a:t>
            </a:r>
          </a:p>
        </p:txBody>
      </p:sp>
    </p:spTree>
    <p:extLst>
      <p:ext uri="{BB962C8B-B14F-4D97-AF65-F5344CB8AC3E}">
        <p14:creationId xmlns:p14="http://schemas.microsoft.com/office/powerpoint/2010/main" val="41333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97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«Профиль»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8662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0931" y="1364986"/>
            <a:ext cx="63940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«Мои лицевые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добавления дополнительного ЛС в разделе «Профиль» необходимо ввести номер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ЛС, фамилию собственника и нажать «Привязать к Личному кабинету».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 всех привязанных к учетной записи ЛС доступна в разделе «Мои лицевые счета». Выбор активного ЛС осуществляется из выпадающего списка в заголовке системы любого раздела.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 bwMode="auto">
          <a:xfrm>
            <a:off x="360059" y="1180320"/>
            <a:ext cx="2572922" cy="540754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2693" y="1676400"/>
            <a:ext cx="2432649" cy="575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97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«Профиль»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8662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1364985"/>
            <a:ext cx="43242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«Подписки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изменения параметров информирования по конкретному лицевому счету необходимо перейти в блок «Подписки», где можно установить переключатель в нужное положение для того, чтобы: </a:t>
            </a:r>
          </a:p>
          <a:p>
            <a:pPr marL="285750" indent="-285750">
              <a:buClr>
                <a:schemeClr val="accent1"/>
              </a:buClr>
              <a:buSzPct val="109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квитанцию в электронном виде;</a:t>
            </a:r>
          </a:p>
          <a:p>
            <a:pPr marL="285750" indent="-285750">
              <a:buClr>
                <a:schemeClr val="accent1"/>
              </a:buClr>
              <a:buSzPct val="109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иную информацию от Общества.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SzPct val="109000"/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9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возможна только для пользователей, указавших и подтвердивших свой адрес электронной почты.  У пользователей, не указавших свой e-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 возможности использовать подписку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9" y="1288042"/>
            <a:ext cx="2149471" cy="5240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 descr="cid:18c91292e73f6feac291"/>
          <p:cNvPicPr/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/>
          <a:stretch/>
        </p:blipFill>
        <p:spPr bwMode="auto">
          <a:xfrm>
            <a:off x="2564135" y="1288042"/>
            <a:ext cx="3076062" cy="524004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2693" y="1549652"/>
            <a:ext cx="2018581" cy="4775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79" y="1626595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«Профиль»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6513" y="1320885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895" y="1679643"/>
            <a:ext cx="59166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«Сохраненные карты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блок состоит из 2-х разделов: «Сохраненные банковские карты» и «Сохраненные банковские карты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Сохраненные банковские карты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отображаются банковские карты, которые были сохранены при произведении платежа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Сохраненные банковские карты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отображаются банковские карты, которые были указаны при настройке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автоплатежей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сохраненной кары необходимо нажать       и подтвердить действие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/>
          <a:stretch/>
        </p:blipFill>
        <p:spPr bwMode="auto">
          <a:xfrm>
            <a:off x="577143" y="1288042"/>
            <a:ext cx="3032452" cy="519375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2211" y="4915262"/>
            <a:ext cx="257175" cy="2476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7143" y="2156604"/>
            <a:ext cx="2933808" cy="5693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79" y="1626595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«Профиль»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8662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6514" y="1364984"/>
            <a:ext cx="55833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«Логин, пароль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смены логина или пароля необходимо перейти в блок «Логин, пароль» и ввести новое значение нужного параметра, нажать «Сохранить данные».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5"/>
          <a:srcRect t="4733"/>
          <a:stretch/>
        </p:blipFill>
        <p:spPr bwMode="auto">
          <a:xfrm>
            <a:off x="832711" y="1180320"/>
            <a:ext cx="3248025" cy="535876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0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79" y="1626595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«Профиль»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8662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5569" y="1180320"/>
            <a:ext cx="591661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«Контакты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контактных данных (e-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номера телефона) осуществляется в блоке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Контакты».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номера телефона или почты откроется окно о необходимости подтверждения. В нем необходимо нажать кнопку «Отправить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кодом» или «Отправить письмо с кодом».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номер телефона или почту придет сообщение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4-значным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кодом. Этот код необходимо ввести в поле «Введите код:» и нажать кнопку «Подтвердить».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360059" y="1180320"/>
            <a:ext cx="2995151" cy="52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59" y="1549652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78C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Раздел «Профиль»</a:t>
            </a:r>
            <a:endParaRPr lang="ru-RU" b="1" dirty="0">
              <a:solidFill>
                <a:srgbClr val="0A78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8662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6682" y="1180320"/>
            <a:ext cx="5916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Блок </a:t>
            </a:r>
            <a:r>
              <a:rPr lang="ru-RU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«Техническая информация»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 данном блоке можно ознакомится с технической информацией о приложении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(версия, устройство и </a:t>
            </a:r>
            <a:r>
              <a:rPr lang="ru-RU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т.д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/>
          <a:stretch/>
        </p:blipFill>
        <p:spPr bwMode="auto">
          <a:xfrm>
            <a:off x="360059" y="1180320"/>
            <a:ext cx="3098036" cy="5296282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5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59" y="1549652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78C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Раздел «Профиль»</a:t>
            </a:r>
            <a:endParaRPr lang="ru-RU" b="1" dirty="0">
              <a:solidFill>
                <a:srgbClr val="0A78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8662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6682" y="1180320"/>
            <a:ext cx="5916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Блок «Документы»</a:t>
            </a:r>
            <a:endParaRPr lang="ru-RU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 данном блоке можно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ознакомиться с документами «Политика конфиденциальности» и «Руководство пользователя». При нажатии на документ произойдёт автоматическое скачивание на устройство. </a:t>
            </a: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Блок «Выход из ЛКК»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Для выхода из учетной записи необходимо нажать «Выход из ЛКК».</a:t>
            </a:r>
          </a:p>
        </p:txBody>
      </p:sp>
      <p:pic>
        <p:nvPicPr>
          <p:cNvPr id="9" name="Рисунок 8" descr="C:\Users\chesanovskaya.ka\AppData\Local\Microsoft\Windows\INetCache\Content.Word\IMG_820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360059" y="1288042"/>
            <a:ext cx="3088805" cy="5320576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2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91" y="1549652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78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функционал</a:t>
            </a:r>
            <a:endParaRPr lang="ru-RU" b="1" dirty="0">
              <a:solidFill>
                <a:srgbClr val="0A78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1710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7548" y="1288042"/>
            <a:ext cx="5916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Система кратких </a:t>
            </a:r>
            <a:r>
              <a:rPr lang="ru-RU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уведомлений</a:t>
            </a:r>
          </a:p>
          <a:p>
            <a:endParaRPr lang="ru-RU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просмотра уведомления необходимо нажать на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 нажатии на кнопку «Подробнее» или заголовок уведомление раскрывается для ознакомления с полным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текстом. </a:t>
            </a:r>
          </a:p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непрочитанные удаления выделены жирным шрифтом. После того, как уведомление раскрыто, выделение снимается.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9" y="1288042"/>
            <a:ext cx="3014908" cy="52317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461" y="1629076"/>
            <a:ext cx="327935" cy="3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84" y="1631919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</a:t>
            </a:r>
            <a:r>
              <a:rPr lang="ru-RU" sz="2200" b="1" dirty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 </a:t>
            </a:r>
            <a:endParaRPr lang="ru-RU" sz="22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4474" y="1132285"/>
            <a:ext cx="91273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возможна сразу после открытия лицевого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в период с 1 по 25 число каждого месяца.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новому пользователю необходимо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«Зарегистрироваться» на стартовой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«Лицевой счет» ввести десятизначный номер лицевого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«Фамилия собственника» ввести фамилию владельца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«E-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ввести адрес действующей электронной почты (только латинские буквы, адреса домена «.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не поддерживаются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«Телефон» номер мобильного телефона (11 цифр федерального номера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«Пароль» ввести пароль, отвечающий требованиям, описанным в п.3.1 настоящей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«Подтверждение пароля» ввести пароль, указанный в предыдущем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знаком пункт «Регистрируясь в личном кабинете, я даю свое согласие на обработку моих персональных данных, в соответствии с Федеральным законом от 27.07.2006 года №152-ФЗ «О персональных данных» и соглашаюсь с политикой конфиденциальности», предварительно перейдя по ссылке и ознакомившись с текстом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«Регистрация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полей – 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«Телефон» является обязательным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возможности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60" y="976807"/>
            <a:ext cx="1551868" cy="57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91" y="1549652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78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функционал</a:t>
            </a:r>
            <a:endParaRPr lang="ru-RU" b="1" dirty="0">
              <a:solidFill>
                <a:srgbClr val="0A78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1710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7548" y="1288042"/>
            <a:ext cx="59166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Удаление учетной </a:t>
            </a:r>
            <a:r>
              <a:rPr lang="ru-RU" b="1" dirty="0" smtClean="0"/>
              <a:t>записи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Для удаления учетной записи в разделе «Профиль» необходимо удалить все привязанные ЛС. При удалении последнего ЛС пользователю предлагается подтвердить действие, после чего учетная запись удаляется в течение 24 часов</a:t>
            </a: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595" r="1"/>
          <a:stretch/>
        </p:blipFill>
        <p:spPr bwMode="auto">
          <a:xfrm>
            <a:off x="360059" y="1364986"/>
            <a:ext cx="2743200" cy="4716780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9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91" y="1549652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78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функционал</a:t>
            </a:r>
            <a:endParaRPr lang="ru-RU" b="1" dirty="0">
              <a:solidFill>
                <a:srgbClr val="0A78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1710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5659" y="1288041"/>
            <a:ext cx="54109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Перед использованием приложения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необходимо убедиться,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что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включена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мобильная версия приложения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этого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перейти в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браузер и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нажать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иконку настроек в виде 3-х полосок или 3-х точек (зависит от браузера). Если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включена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версия для ПК, то в зависимости от браузера будет одна из следующих ситуаций: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меню настроек будет активная галочка возле признака «Версия для ПК». В этом случае для корректной работы приложения необходимо деактивировать данный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признак.</a:t>
            </a:r>
          </a:p>
          <a:p>
            <a:pPr marL="28575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 меню настроек будет пункт «Мобильная версия». В этом случае надо нажать на данный пункт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360059" y="1288042"/>
            <a:ext cx="1610057" cy="5226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1968034" y="1288041"/>
            <a:ext cx="3096377" cy="52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16" y="1657374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78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функционал</a:t>
            </a:r>
            <a:endParaRPr lang="ru-RU" b="1" dirty="0">
              <a:solidFill>
                <a:srgbClr val="0A78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1710" y="1288042"/>
            <a:ext cx="60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6125" y="1600518"/>
            <a:ext cx="54109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Для дополнительной защиты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аккаунта необходимо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придерживаться следующих правил: </a:t>
            </a:r>
          </a:p>
          <a:p>
            <a:pPr marL="285750" indent="-285750">
              <a:buClr>
                <a:schemeClr val="accent1"/>
              </a:buClr>
              <a:buSzPct val="108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передавать логин и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пароль третьим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лицам; </a:t>
            </a:r>
          </a:p>
          <a:p>
            <a:pPr marL="285750" indent="-285750">
              <a:buClr>
                <a:schemeClr val="accent1"/>
              </a:buClr>
              <a:buSzPct val="108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передавать логин и пароль от Вашей подтвержденной электронной почты третьим лицам; </a:t>
            </a:r>
          </a:p>
          <a:p>
            <a:pPr marL="285750" indent="-285750">
              <a:buClr>
                <a:schemeClr val="accent1"/>
              </a:buClr>
              <a:buSzPct val="108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периодически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менять пароль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доступа;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chemeClr val="accent1"/>
              </a:buClr>
              <a:buSzPct val="108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использовать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достаточно сложные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пароли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70" y="1676399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</a:t>
            </a:r>
            <a:r>
              <a:rPr lang="ru-RU" sz="2200" b="1" dirty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 </a:t>
            </a:r>
            <a:endParaRPr lang="ru-RU" sz="22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1580" y="1518249"/>
            <a:ext cx="28702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регистрации в качестве способа связи был указан номер телефона,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необходимо нажать кнопку «Подтвердить», после чего в открывшемся окне будет предложено отправить SMS с кодом подтверждения на указанный номер.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ввести полученный код в соответствующем поле «Код из смс».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2965" y="1518249"/>
            <a:ext cx="30407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регистрации в качестве способа связи был указан адрес электронной почты – 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«Подтвердить», после чего в открывшемся окне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предложено направить письмо с кодом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регистрации и контактных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ввести полученный код в соответствующем поле «Код из письма».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325" y="1276018"/>
            <a:ext cx="2365976" cy="5170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67" y="1276017"/>
            <a:ext cx="2396116" cy="51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87" y="1641278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</a:t>
            </a:r>
            <a:r>
              <a:rPr lang="ru-RU" sz="2200" b="1" dirty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 </a:t>
            </a:r>
            <a:endParaRPr lang="ru-RU" sz="22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2334" y="1769865"/>
            <a:ext cx="70273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паролям ограничиваются следующими условиями:</a:t>
            </a:r>
          </a:p>
          <a:p>
            <a:pPr marL="742950" lvl="1" indent="-285750">
              <a:buClr>
                <a:schemeClr val="accent1"/>
              </a:buClr>
              <a:buSzPct val="10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 символов,</a:t>
            </a:r>
          </a:p>
          <a:p>
            <a:pPr marL="742950" lvl="1" indent="-285750">
              <a:buClr>
                <a:schemeClr val="accent1"/>
              </a:buClr>
              <a:buSzPct val="10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цифры (0 - 9),</a:t>
            </a:r>
          </a:p>
          <a:p>
            <a:pPr marL="742950" lvl="1" indent="-285750">
              <a:buClr>
                <a:schemeClr val="accent1"/>
              </a:buClr>
              <a:buSzPct val="104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буквы латинского алфавита нижнего регистра (a - z).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к использованию служебные символы: !@#$%^&amp;*(), а также символ «пробел» и буквы латинского алфавита верхнего регистра.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использование букв русского алфавита.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пароля какое-то из требований не будет выполнено, то появится соответствующая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 случае пароль надо изменить.</a:t>
            </a: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2618006" y="4072260"/>
            <a:ext cx="6955989" cy="12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68" y="1535083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Восстановление </a:t>
            </a:r>
            <a:r>
              <a:rPr lang="ru-RU" sz="2200" b="1" dirty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</a:t>
            </a:r>
            <a:endParaRPr lang="ru-RU" sz="22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утраты учетных данных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способы их восстановления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 адресу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Clr>
                <a:schemeClr val="accent1"/>
              </a:buClr>
              <a:buSzPct val="107000"/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 номеру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телефона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chemeClr val="accent1"/>
              </a:buClr>
              <a:buSzPct val="107000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пароля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Забыли свой пароль?»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авторизации. В следующем окне указать логин или номер ЛС и выбрать способ восстановления, нажав «Отправить ссылку на 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«Отправить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кодом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>
              <a:buClr>
                <a:schemeClr val="accent1"/>
              </a:buClr>
              <a:buSzPct val="107000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107000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осстановление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возможно только при условии указания корректных данных в полях «E-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«Телефон».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систему в случае утраты учетных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только после подтверждения способа связи.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произойдет отправка соответствующего сообщения по выбранному способу связи. Если выбранный способ связи не был указан и подтвержден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или в разделе «Профиль», 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воспользоваться другим способом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chesanovskaya.ka\AppData\Local\Microsoft\Windows\INetCache\Content.Word\IMG_789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"/>
          <a:stretch/>
        </p:blipFill>
        <p:spPr bwMode="auto">
          <a:xfrm>
            <a:off x="2615819" y="1127739"/>
            <a:ext cx="2529759" cy="44085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69" y="1127739"/>
            <a:ext cx="2480250" cy="4408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60059" y="4347713"/>
            <a:ext cx="1356598" cy="2415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3" y="1618211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разделов </a:t>
            </a:r>
            <a:endParaRPr lang="ru-RU" sz="22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9" y="1180320"/>
            <a:ext cx="2959100" cy="5112385"/>
          </a:xfrm>
          <a:prstGeom prst="rect">
            <a:avLst/>
          </a:prstGeom>
        </p:spPr>
      </p:pic>
      <p:sp>
        <p:nvSpPr>
          <p:cNvPr id="1047" name="TextBox 1046"/>
          <p:cNvSpPr txBox="1"/>
          <p:nvPr/>
        </p:nvSpPr>
        <p:spPr>
          <a:xfrm>
            <a:off x="4655128" y="1180320"/>
            <a:ext cx="630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⁕  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увидеть все разделы и перейти в нужный, необходимо нажать кнопку   в нижнем левом углу, после чего откроется меню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4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«Главная»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5188" y="1189007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7879" y="1272534"/>
            <a:ext cx="61259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содержит следующую информацию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accent1"/>
              </a:buClr>
              <a:buSzPct val="111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системы с указанием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лицевого счета,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задолженности, информирование об уведомлениях, возможностью перехода к оплате («Оплатить»); </a:t>
            </a:r>
          </a:p>
          <a:p>
            <a:pPr marL="742950" lvl="1" indent="-285750">
              <a:buClr>
                <a:schemeClr val="accent1"/>
              </a:buClr>
              <a:buSzPct val="111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системы, для перехода между разделами;</a:t>
            </a:r>
          </a:p>
          <a:p>
            <a:pPr marL="742950" lvl="1" indent="-285750">
              <a:buClr>
                <a:schemeClr val="accent1"/>
              </a:buClr>
              <a:buSzPct val="111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«Объект» со ссылкой на заявление «Внесения изменений в данные ЛС» и информацией: тип объекта, площадь объекта, количество комнат (для квартир), количество проживающих, тип плиты, клиентский офис (адрес) и другие параметры, в зависимости от типа помещения;</a:t>
            </a:r>
          </a:p>
          <a:p>
            <a:pPr marL="742950" lvl="1" indent="-285750">
              <a:buClr>
                <a:schemeClr val="accent1"/>
              </a:buClr>
              <a:buSzPct val="111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«Тарифы» - содержит список тарифов, применяемых для расчета услуг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лицевому счету;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accent1"/>
              </a:buClr>
              <a:buSzPct val="111000"/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«Ваши документы» - информация о наличии/отсутствии необходимых документов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accent1"/>
              </a:buClr>
              <a:buSzPct val="111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«Новости компании» - последние новости компании, с возможностью перехода на сайт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/>
          <a:stretch/>
        </p:blipFill>
        <p:spPr bwMode="auto">
          <a:xfrm>
            <a:off x="827089" y="1180320"/>
            <a:ext cx="3004243" cy="5004820"/>
          </a:xfrm>
          <a:prstGeom prst="rect">
            <a:avLst/>
          </a:prstGeom>
          <a:ln w="9525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F1F3"/>
            </a:gs>
            <a:gs pos="10000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61E629-60ED-449E-9CBF-5FC28D0BA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999"/>
                    </a14:imgEffect>
                    <a14:imgEffect>
                      <a14:saturation sat="3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61" y="1676400"/>
            <a:ext cx="3101531" cy="5181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ED0DF-4CEA-44B3-BDEB-BDDE61D7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3873"/>
          <a:stretch/>
        </p:blipFill>
        <p:spPr>
          <a:xfrm>
            <a:off x="360059" y="237024"/>
            <a:ext cx="1216192" cy="6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30669-8CF7-496E-9E07-33FC697FC541}"/>
              </a:ext>
            </a:extLst>
          </p:cNvPr>
          <p:cNvSpPr txBox="1"/>
          <p:nvPr/>
        </p:nvSpPr>
        <p:spPr>
          <a:xfrm>
            <a:off x="1784117" y="468868"/>
            <a:ext cx="741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>
                <a:solidFill>
                  <a:srgbClr val="0A78C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«Главная»</a:t>
            </a:r>
            <a:endParaRPr lang="ru-RU" sz="2400" b="1" dirty="0">
              <a:solidFill>
                <a:srgbClr val="0A78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895" y="1180320"/>
            <a:ext cx="660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4077" y="1364986"/>
            <a:ext cx="611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«Уведомления»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блок, отражающий уведомления для клиентов, имеющих дебиторскую задолженность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которых Общество обратилось (намерено обратиться) в суд с иском о взыскании задолженности по услугам.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27478" y="1257958"/>
            <a:ext cx="2909352" cy="49185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89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2763</Words>
  <Application>Microsoft Office PowerPoint</Application>
  <PresentationFormat>Широкоэкранный</PresentationFormat>
  <Paragraphs>298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Оленин</dc:creator>
  <cp:lastModifiedBy>Мингажева Азалия Сергеевна</cp:lastModifiedBy>
  <cp:revision>191</cp:revision>
  <dcterms:created xsi:type="dcterms:W3CDTF">2023-11-16T06:07:20Z</dcterms:created>
  <dcterms:modified xsi:type="dcterms:W3CDTF">2024-04-24T13:00:39Z</dcterms:modified>
</cp:coreProperties>
</file>